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  <p:sldId id="267" r:id="rId10"/>
    <p:sldId id="264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1983A-62A1-427B-B614-A1D90F7156DD}" type="doc">
      <dgm:prSet loTypeId="urn:microsoft.com/office/officeart/2016/7/layout/BasicProcessNew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923B42-0D3B-4403-9317-260B217AFE64}">
      <dgm:prSet/>
      <dgm:spPr/>
      <dgm:t>
        <a:bodyPr/>
        <a:lstStyle/>
        <a:p>
          <a:r>
            <a:rPr lang="en-US"/>
            <a:t>Finding all dimensions in all rooms in a house and improve the accuracy rate</a:t>
          </a:r>
        </a:p>
      </dgm:t>
    </dgm:pt>
    <dgm:pt modelId="{D3CB73A6-72A6-4508-9862-6C78F34104C4}" type="parTrans" cxnId="{E39E546B-C739-401D-8B94-5D21BF42C72F}">
      <dgm:prSet/>
      <dgm:spPr/>
      <dgm:t>
        <a:bodyPr/>
        <a:lstStyle/>
        <a:p>
          <a:endParaRPr lang="en-US"/>
        </a:p>
      </dgm:t>
    </dgm:pt>
    <dgm:pt modelId="{CAAA62AC-2262-4914-A7F1-566CD3EBE5ED}" type="sibTrans" cxnId="{E39E546B-C739-401D-8B94-5D21BF42C72F}">
      <dgm:prSet/>
      <dgm:spPr/>
      <dgm:t>
        <a:bodyPr/>
        <a:lstStyle/>
        <a:p>
          <a:endParaRPr lang="en-US"/>
        </a:p>
      </dgm:t>
    </dgm:pt>
    <dgm:pt modelId="{673594E5-E235-438E-9A5C-9F39D6DC10C1}">
      <dgm:prSet/>
      <dgm:spPr/>
      <dgm:t>
        <a:bodyPr/>
        <a:lstStyle/>
        <a:p>
          <a:r>
            <a:rPr lang="en-US"/>
            <a:t>With each dimension of every room, building a floor-plan of the house.</a:t>
          </a:r>
        </a:p>
      </dgm:t>
    </dgm:pt>
    <dgm:pt modelId="{892A8D1F-DFDA-47F5-BB62-F5C34C16557C}" type="parTrans" cxnId="{BA8158C6-0DAE-4DA7-83A8-6198B239EB26}">
      <dgm:prSet/>
      <dgm:spPr/>
      <dgm:t>
        <a:bodyPr/>
        <a:lstStyle/>
        <a:p>
          <a:endParaRPr lang="en-US"/>
        </a:p>
      </dgm:t>
    </dgm:pt>
    <dgm:pt modelId="{16456BDB-DDB9-47EB-B2D0-FD6C0AFCBE18}" type="sibTrans" cxnId="{BA8158C6-0DAE-4DA7-83A8-6198B239EB26}">
      <dgm:prSet/>
      <dgm:spPr/>
      <dgm:t>
        <a:bodyPr/>
        <a:lstStyle/>
        <a:p>
          <a:endParaRPr lang="en-US"/>
        </a:p>
      </dgm:t>
    </dgm:pt>
    <dgm:pt modelId="{D54B9D7C-FBD6-4712-99D1-B9BF77986B63}" type="pres">
      <dgm:prSet presAssocID="{5341983A-62A1-427B-B614-A1D90F7156DD}" presName="Name0" presStyleCnt="0">
        <dgm:presLayoutVars>
          <dgm:dir/>
          <dgm:resizeHandles val="exact"/>
        </dgm:presLayoutVars>
      </dgm:prSet>
      <dgm:spPr/>
    </dgm:pt>
    <dgm:pt modelId="{0A4E08C0-9605-4F69-9535-A9548A135653}" type="pres">
      <dgm:prSet presAssocID="{CB923B42-0D3B-4403-9317-260B217AFE64}" presName="node" presStyleLbl="node1" presStyleIdx="0" presStyleCnt="3">
        <dgm:presLayoutVars>
          <dgm:bulletEnabled val="1"/>
        </dgm:presLayoutVars>
      </dgm:prSet>
      <dgm:spPr/>
    </dgm:pt>
    <dgm:pt modelId="{4F45DBC7-D14B-49EE-A7D2-1D1D73F19296}" type="pres">
      <dgm:prSet presAssocID="{CAAA62AC-2262-4914-A7F1-566CD3EBE5ED}" presName="sibTransSpacerBeforeConnector" presStyleCnt="0"/>
      <dgm:spPr/>
    </dgm:pt>
    <dgm:pt modelId="{0936D975-33D1-450E-8F8F-CC84166AB9CE}" type="pres">
      <dgm:prSet presAssocID="{CAAA62AC-2262-4914-A7F1-566CD3EBE5ED}" presName="sibTrans" presStyleLbl="node1" presStyleIdx="1" presStyleCnt="3"/>
      <dgm:spPr/>
    </dgm:pt>
    <dgm:pt modelId="{2A5EFF3E-AFEB-48BE-A307-E366033965F7}" type="pres">
      <dgm:prSet presAssocID="{CAAA62AC-2262-4914-A7F1-566CD3EBE5ED}" presName="sibTransSpacerAfterConnector" presStyleCnt="0"/>
      <dgm:spPr/>
    </dgm:pt>
    <dgm:pt modelId="{C09BBDF2-46CB-4EE3-80BE-68F83DCB72A8}" type="pres">
      <dgm:prSet presAssocID="{673594E5-E235-438E-9A5C-9F39D6DC10C1}" presName="node" presStyleLbl="node1" presStyleIdx="2" presStyleCnt="3">
        <dgm:presLayoutVars>
          <dgm:bulletEnabled val="1"/>
        </dgm:presLayoutVars>
      </dgm:prSet>
      <dgm:spPr/>
    </dgm:pt>
  </dgm:ptLst>
  <dgm:cxnLst>
    <dgm:cxn modelId="{7EB2CD40-A392-4A30-BE4C-6EA47F50580D}" type="presOf" srcId="{5341983A-62A1-427B-B614-A1D90F7156DD}" destId="{D54B9D7C-FBD6-4712-99D1-B9BF77986B63}" srcOrd="0" destOrd="0" presId="urn:microsoft.com/office/officeart/2016/7/layout/BasicProcessNew"/>
    <dgm:cxn modelId="{E39E546B-C739-401D-8B94-5D21BF42C72F}" srcId="{5341983A-62A1-427B-B614-A1D90F7156DD}" destId="{CB923B42-0D3B-4403-9317-260B217AFE64}" srcOrd="0" destOrd="0" parTransId="{D3CB73A6-72A6-4508-9862-6C78F34104C4}" sibTransId="{CAAA62AC-2262-4914-A7F1-566CD3EBE5ED}"/>
    <dgm:cxn modelId="{F12BFB72-CB49-459B-8E45-2FA363A0107C}" type="presOf" srcId="{673594E5-E235-438E-9A5C-9F39D6DC10C1}" destId="{C09BBDF2-46CB-4EE3-80BE-68F83DCB72A8}" srcOrd="0" destOrd="0" presId="urn:microsoft.com/office/officeart/2016/7/layout/BasicProcessNew"/>
    <dgm:cxn modelId="{0CFF4D85-6C61-4C4B-82F2-CC7E30C915BB}" type="presOf" srcId="{CAAA62AC-2262-4914-A7F1-566CD3EBE5ED}" destId="{0936D975-33D1-450E-8F8F-CC84166AB9CE}" srcOrd="0" destOrd="0" presId="urn:microsoft.com/office/officeart/2016/7/layout/BasicProcessNew"/>
    <dgm:cxn modelId="{D5369BB6-A3E1-41D8-AF75-1C7F97CE8D56}" type="presOf" srcId="{CB923B42-0D3B-4403-9317-260B217AFE64}" destId="{0A4E08C0-9605-4F69-9535-A9548A135653}" srcOrd="0" destOrd="0" presId="urn:microsoft.com/office/officeart/2016/7/layout/BasicProcessNew"/>
    <dgm:cxn modelId="{BA8158C6-0DAE-4DA7-83A8-6198B239EB26}" srcId="{5341983A-62A1-427B-B614-A1D90F7156DD}" destId="{673594E5-E235-438E-9A5C-9F39D6DC10C1}" srcOrd="1" destOrd="0" parTransId="{892A8D1F-DFDA-47F5-BB62-F5C34C16557C}" sibTransId="{16456BDB-DDB9-47EB-B2D0-FD6C0AFCBE18}"/>
    <dgm:cxn modelId="{E57AD677-4916-48CC-83AB-6153D969EFA3}" type="presParOf" srcId="{D54B9D7C-FBD6-4712-99D1-B9BF77986B63}" destId="{0A4E08C0-9605-4F69-9535-A9548A135653}" srcOrd="0" destOrd="0" presId="urn:microsoft.com/office/officeart/2016/7/layout/BasicProcessNew"/>
    <dgm:cxn modelId="{4116F1D4-6004-4E70-B16A-D34A4AA5411F}" type="presParOf" srcId="{D54B9D7C-FBD6-4712-99D1-B9BF77986B63}" destId="{4F45DBC7-D14B-49EE-A7D2-1D1D73F19296}" srcOrd="1" destOrd="0" presId="urn:microsoft.com/office/officeart/2016/7/layout/BasicProcessNew"/>
    <dgm:cxn modelId="{49DC0560-C655-4436-B080-1886ED8249E4}" type="presParOf" srcId="{D54B9D7C-FBD6-4712-99D1-B9BF77986B63}" destId="{0936D975-33D1-450E-8F8F-CC84166AB9CE}" srcOrd="2" destOrd="0" presId="urn:microsoft.com/office/officeart/2016/7/layout/BasicProcessNew"/>
    <dgm:cxn modelId="{B51CA3BB-5CB3-4B44-9AE1-25DF87F96FE3}" type="presParOf" srcId="{D54B9D7C-FBD6-4712-99D1-B9BF77986B63}" destId="{2A5EFF3E-AFEB-48BE-A307-E366033965F7}" srcOrd="3" destOrd="0" presId="urn:microsoft.com/office/officeart/2016/7/layout/BasicProcessNew"/>
    <dgm:cxn modelId="{AFF8BE91-F34D-4CA3-8778-77C13181BCE9}" type="presParOf" srcId="{D54B9D7C-FBD6-4712-99D1-B9BF77986B63}" destId="{C09BBDF2-46CB-4EE3-80BE-68F83DCB72A8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E08C0-9605-4F69-9535-A9548A135653}">
      <dsp:nvSpPr>
        <dsp:cNvPr id="0" name=""/>
        <dsp:cNvSpPr/>
      </dsp:nvSpPr>
      <dsp:spPr>
        <a:xfrm>
          <a:off x="2665" y="344155"/>
          <a:ext cx="4606825" cy="276409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2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Finding all dimensions in all rooms in a house and improve the accuracy rate</a:t>
          </a:r>
        </a:p>
      </dsp:txBody>
      <dsp:txXfrm>
        <a:off x="2665" y="344155"/>
        <a:ext cx="4606825" cy="2764095"/>
      </dsp:txXfrm>
    </dsp:sp>
    <dsp:sp modelId="{0936D975-33D1-450E-8F8F-CC84166AB9CE}">
      <dsp:nvSpPr>
        <dsp:cNvPr id="0" name=""/>
        <dsp:cNvSpPr/>
      </dsp:nvSpPr>
      <dsp:spPr>
        <a:xfrm>
          <a:off x="4683688" y="1604703"/>
          <a:ext cx="691023" cy="243000"/>
        </a:xfrm>
        <a:prstGeom prst="rightArrow">
          <a:avLst>
            <a:gd name="adj1" fmla="val 5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953895"/>
                <a:satOff val="-21764"/>
                <a:lumOff val="8039"/>
                <a:alphaOff val="0"/>
                <a:tint val="70000"/>
                <a:shade val="63000"/>
              </a:schemeClr>
              <a:schemeClr val="accent2">
                <a:hueOff val="953895"/>
                <a:satOff val="-21764"/>
                <a:lumOff val="8039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9BBDF2-46CB-4EE3-80BE-68F83DCB72A8}">
      <dsp:nvSpPr>
        <dsp:cNvPr id="0" name=""/>
        <dsp:cNvSpPr/>
      </dsp:nvSpPr>
      <dsp:spPr>
        <a:xfrm>
          <a:off x="5448909" y="344155"/>
          <a:ext cx="4606825" cy="2764095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907789"/>
                <a:satOff val="-43528"/>
                <a:lumOff val="16079"/>
                <a:alphaOff val="0"/>
                <a:tint val="70000"/>
                <a:shade val="63000"/>
              </a:schemeClr>
              <a:schemeClr val="accent2">
                <a:hueOff val="1907789"/>
                <a:satOff val="-43528"/>
                <a:lumOff val="16079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With each dimension of every room, building a floor-plan of the house.</a:t>
          </a:r>
        </a:p>
      </dsp:txBody>
      <dsp:txXfrm>
        <a:off x="5448909" y="344155"/>
        <a:ext cx="4606825" cy="2764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12/7/2018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Jam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Srilekha</a:t>
            </a:r>
            <a:r>
              <a:rPr lang="en-US" dirty="0"/>
              <a:t> </a:t>
            </a:r>
            <a:r>
              <a:rPr lang="en-US" dirty="0" err="1"/>
              <a:t>Divyakolu</a:t>
            </a:r>
            <a:r>
              <a:rPr lang="en-US" dirty="0"/>
              <a:t> &amp; Cynthia Khan</a:t>
            </a:r>
          </a:p>
        </p:txBody>
      </p:sp>
    </p:spTree>
    <p:extLst>
      <p:ext uri="{BB962C8B-B14F-4D97-AF65-F5344CB8AC3E}">
        <p14:creationId xmlns:p14="http://schemas.microsoft.com/office/powerpoint/2010/main" val="272009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4268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6000"/>
              <a:t>Pixel to world co-ordinates Mapping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641602" y="1359090"/>
            <a:ext cx="5132665" cy="4048046"/>
          </a:xfrm>
        </p:spPr>
        <p:txBody>
          <a:bodyPr anchor="ctr">
            <a:normAutofit/>
          </a:bodyPr>
          <a:lstStyle/>
          <a:p>
            <a:r>
              <a:rPr lang="en-US" sz="1100" dirty="0"/>
              <a:t>Height ,width in pixels of room</a:t>
            </a:r>
          </a:p>
          <a:p>
            <a:r>
              <a:rPr lang="en-US" sz="1100" dirty="0" err="1"/>
              <a:t>reference_height</a:t>
            </a:r>
            <a:r>
              <a:rPr lang="en-US" sz="1100" dirty="0"/>
              <a:t> = 5.433071;  #switch height and width in inches</a:t>
            </a:r>
          </a:p>
          <a:p>
            <a:r>
              <a:rPr lang="en-US" sz="1100" dirty="0" err="1"/>
              <a:t>reference_width</a:t>
            </a:r>
            <a:r>
              <a:rPr lang="en-US" sz="1100" dirty="0"/>
              <a:t> = 3.58268;</a:t>
            </a:r>
          </a:p>
          <a:p>
            <a:r>
              <a:rPr lang="en-US" sz="1100" dirty="0"/>
              <a:t># switch height and width found in pixels</a:t>
            </a:r>
          </a:p>
          <a:p>
            <a:r>
              <a:rPr lang="en-US" sz="1100" dirty="0" err="1"/>
              <a:t>switch_height</a:t>
            </a:r>
            <a:r>
              <a:rPr lang="en-US" sz="1100" dirty="0"/>
              <a:t>, </a:t>
            </a:r>
            <a:r>
              <a:rPr lang="en-US" sz="1100" dirty="0" err="1"/>
              <a:t>switch_width</a:t>
            </a:r>
            <a:r>
              <a:rPr lang="en-US" sz="1100" dirty="0"/>
              <a:t> </a:t>
            </a:r>
          </a:p>
          <a:p>
            <a:r>
              <a:rPr lang="en-US" sz="1100" dirty="0" err="1"/>
              <a:t>height_observed</a:t>
            </a:r>
            <a:r>
              <a:rPr lang="en-US" sz="1100" dirty="0"/>
              <a:t> = (height * </a:t>
            </a:r>
            <a:r>
              <a:rPr lang="en-US" sz="1100" dirty="0" err="1"/>
              <a:t>reference_height</a:t>
            </a:r>
            <a:r>
              <a:rPr lang="en-US" sz="1100" dirty="0"/>
              <a:t>)/</a:t>
            </a:r>
            <a:r>
              <a:rPr lang="en-US" sz="1100" dirty="0" err="1"/>
              <a:t>switch_height</a:t>
            </a:r>
            <a:r>
              <a:rPr lang="en-US" sz="1100" dirty="0"/>
              <a:t>;</a:t>
            </a:r>
          </a:p>
          <a:p>
            <a:r>
              <a:rPr lang="en-US" sz="1100" dirty="0" err="1"/>
              <a:t>width_observed</a:t>
            </a:r>
            <a:r>
              <a:rPr lang="en-US" sz="1100" dirty="0"/>
              <a:t> = (width* </a:t>
            </a:r>
            <a:r>
              <a:rPr lang="en-US" sz="1100" dirty="0" err="1"/>
              <a:t>height_observed</a:t>
            </a:r>
            <a:r>
              <a:rPr lang="en-US" sz="1100" dirty="0"/>
              <a:t> )/ height;</a:t>
            </a:r>
          </a:p>
          <a:p>
            <a:r>
              <a:rPr lang="en-US" sz="1100" dirty="0"/>
              <a:t># to verify the results height and width of the measured room</a:t>
            </a:r>
          </a:p>
          <a:p>
            <a:r>
              <a:rPr lang="en-US" sz="1100" dirty="0" err="1"/>
              <a:t>height_real</a:t>
            </a:r>
            <a:r>
              <a:rPr lang="en-US" sz="1100" dirty="0"/>
              <a:t> = 98.897638;</a:t>
            </a:r>
          </a:p>
          <a:p>
            <a:r>
              <a:rPr lang="en-US" sz="1100" dirty="0" err="1"/>
              <a:t>width_real</a:t>
            </a:r>
            <a:r>
              <a:rPr lang="en-US" sz="1100" dirty="0"/>
              <a:t> = 157.24409;</a:t>
            </a:r>
          </a:p>
          <a:p>
            <a:r>
              <a:rPr lang="en-US" sz="1100" dirty="0"/>
              <a:t># calculate the error-rate to measure the accuracy</a:t>
            </a:r>
          </a:p>
          <a:p>
            <a:r>
              <a:rPr lang="en-US" sz="1100" dirty="0" err="1"/>
              <a:t>height_error_rate</a:t>
            </a:r>
            <a:r>
              <a:rPr lang="en-US" sz="1100" dirty="0"/>
              <a:t> = (abs(</a:t>
            </a:r>
            <a:r>
              <a:rPr lang="en-US" sz="1100" dirty="0" err="1"/>
              <a:t>height_observed</a:t>
            </a:r>
            <a:r>
              <a:rPr lang="en-US" sz="1100" dirty="0"/>
              <a:t> - </a:t>
            </a:r>
            <a:r>
              <a:rPr lang="en-US" sz="1100" dirty="0" err="1"/>
              <a:t>height_real</a:t>
            </a:r>
            <a:r>
              <a:rPr lang="en-US" sz="1100" dirty="0"/>
              <a:t>)/</a:t>
            </a:r>
            <a:r>
              <a:rPr lang="en-US" sz="1100" dirty="0" err="1"/>
              <a:t>height_real</a:t>
            </a:r>
            <a:r>
              <a:rPr lang="en-US" sz="1100" dirty="0"/>
              <a:t>)*100;</a:t>
            </a:r>
          </a:p>
          <a:p>
            <a:r>
              <a:rPr lang="en-US" sz="1100" dirty="0" err="1"/>
              <a:t>width_error_rate</a:t>
            </a:r>
            <a:r>
              <a:rPr lang="en-US" sz="1100" dirty="0"/>
              <a:t> = (abs(</a:t>
            </a:r>
            <a:r>
              <a:rPr lang="en-US" sz="1100" dirty="0" err="1"/>
              <a:t>width_observed</a:t>
            </a:r>
            <a:r>
              <a:rPr lang="en-US" sz="1100" dirty="0"/>
              <a:t> - </a:t>
            </a:r>
            <a:r>
              <a:rPr lang="en-US" sz="1100" dirty="0" err="1"/>
              <a:t>width_real</a:t>
            </a:r>
            <a:r>
              <a:rPr lang="en-US" sz="1100" dirty="0"/>
              <a:t>)/</a:t>
            </a:r>
            <a:r>
              <a:rPr lang="en-US" sz="1100" dirty="0" err="1"/>
              <a:t>width_real</a:t>
            </a:r>
            <a:r>
              <a:rPr lang="en-US" sz="1100" dirty="0"/>
              <a:t>)*100;</a:t>
            </a:r>
          </a:p>
          <a:p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3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CCED-0A51-40C8-9B39-BAB9D60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44" y="1454848"/>
            <a:ext cx="47752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Results for a single Room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09DD9-F3C4-480D-901A-B738572FBE6D}"/>
              </a:ext>
            </a:extLst>
          </p:cNvPr>
          <p:cNvSpPr txBox="1"/>
          <p:nvPr/>
        </p:nvSpPr>
        <p:spPr>
          <a:xfrm>
            <a:off x="7308088" y="3925824"/>
            <a:ext cx="452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our method and the initial results for a single room we got an accuracy of 88% in measuring height  and an accuracy of 81% in measuring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1BCA0-A15D-4171-9C51-7ABEAAE07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 b="11902"/>
          <a:stretch/>
        </p:blipFill>
        <p:spPr>
          <a:xfrm>
            <a:off x="0" y="408146"/>
            <a:ext cx="7058025" cy="60417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11A696-4737-4A27-9875-C30881B4CC5E}"/>
              </a:ext>
            </a:extLst>
          </p:cNvPr>
          <p:cNvSpPr/>
          <p:nvPr/>
        </p:nvSpPr>
        <p:spPr>
          <a:xfrm>
            <a:off x="123825" y="5164074"/>
            <a:ext cx="4944872" cy="11582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9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2BED50-2FE6-4E92-BFF2-C116C610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4E834FA5-8B5E-40EC-8822-49A042B6F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109325"/>
              </p:ext>
            </p:extLst>
          </p:nvPr>
        </p:nvGraphicFramePr>
        <p:xfrm>
          <a:off x="1069975" y="642937"/>
          <a:ext cx="10058400" cy="34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9220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6020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Rekognition</a:t>
            </a:r>
            <a:r>
              <a:rPr lang="en-US" dirty="0"/>
              <a:t> with Python SDK</a:t>
            </a:r>
          </a:p>
        </p:txBody>
      </p:sp>
    </p:spTree>
    <p:extLst>
      <p:ext uri="{BB962C8B-B14F-4D97-AF65-F5344CB8AC3E}">
        <p14:creationId xmlns:p14="http://schemas.microsoft.com/office/powerpoint/2010/main" val="24536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Python Code 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imageFile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=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sys.argv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[1]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client=boto3.client('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rekognition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')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with open(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imageFile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, '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rb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') as image: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response =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client.detect_labels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(Image={'Bytes':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image.read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()})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print('Detected labels in ' +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imageFile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)    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for label in response['Labels']: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if (('Bed' in label['Name']) or ('Bedroom' in label['Name'])):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print (label['Name'] + ' : ' +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str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(round(label['Confidence'],2)))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#print (label)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engine = pyttsx3.init()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engine.say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("I am " +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str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(round(label['Confidence'],2)) + "percent confident that This is a " + label['Name'])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   #+ " Its height is " +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str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(height) + "pixels, and"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   #+ " Its width is " +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str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(width) + "pixels")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</a:t>
            </a:r>
            <a:r>
              <a:rPr lang="en-US" sz="4800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engine.runAndWait</a:t>
            </a:r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()</a:t>
            </a:r>
          </a:p>
          <a:p>
            <a:r>
              <a:rPr lang="en-US" sz="48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        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27" y="2423160"/>
            <a:ext cx="3567625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37784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437BC-2D92-495E-87E3-4EE43026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257" y="1915560"/>
            <a:ext cx="6076950" cy="34194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5F21B7-1CD1-4904-AAF9-467235BEA5F1}"/>
              </a:ext>
            </a:extLst>
          </p:cNvPr>
          <p:cNvSpPr/>
          <p:nvPr/>
        </p:nvSpPr>
        <p:spPr>
          <a:xfrm>
            <a:off x="6281530" y="1956904"/>
            <a:ext cx="660677" cy="194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CDD3D2-31A0-457C-951B-CDD6D882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709" y="3429000"/>
            <a:ext cx="3794539" cy="2845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30394-5A7D-4582-979E-3EB31252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709" y="989495"/>
            <a:ext cx="3794540" cy="24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8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Dimensionality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1947" y="1678210"/>
            <a:ext cx="2989007" cy="3443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Detected object measurement, reference-measurement, height and length of the room measurement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MATLAB and Python 3.6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8F42242-4089-4E5D-95C3-C113C73DA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F87F1-ABB5-42FB-86BD-EED111CD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5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Bounding box computation for objects found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34C47-B42D-4067-8E24-61CDD22D7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66" b="11852"/>
          <a:stretch/>
        </p:blipFill>
        <p:spPr>
          <a:xfrm>
            <a:off x="633999" y="740118"/>
            <a:ext cx="6882269" cy="53880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500"/>
              <a:t>box = response['Labels'][0]['Instances'][0]['BoundingBox']</a:t>
            </a:r>
          </a:p>
          <a:p>
            <a:r>
              <a:rPr lang="en-US" sz="1500"/>
              <a:t>width = imgWidth * box['Width']</a:t>
            </a:r>
          </a:p>
          <a:p>
            <a:r>
              <a:rPr lang="en-US" sz="1500"/>
              <a:t>height = imgHeight * box['Height']</a:t>
            </a:r>
          </a:p>
          <a:p>
            <a:r>
              <a:rPr lang="en-US" sz="1500"/>
              <a:t>startX = imgWidth * box['Left']</a:t>
            </a:r>
          </a:p>
          <a:p>
            <a:r>
              <a:rPr lang="en-US" sz="1500"/>
              <a:t>startY = imgHeight * box['Top']</a:t>
            </a:r>
          </a:p>
          <a:p>
            <a:r>
              <a:rPr lang="en-US" sz="1500"/>
              <a:t>endX = startX + width</a:t>
            </a:r>
          </a:p>
          <a:p>
            <a:r>
              <a:rPr lang="en-US" sz="1500"/>
              <a:t>endY = startY + height</a:t>
            </a:r>
          </a:p>
          <a:p>
            <a:r>
              <a:rPr lang="en-US" sz="1500"/>
              <a:t>cv2.rectangle(image1, (int(startX), int(startY)), (int(endX), int(endY)), (0, 0, 255), 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19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1D59A4-4BD1-4A2F-B5CB-19124C4C4D44}"/>
              </a:ext>
            </a:extLst>
          </p:cNvPr>
          <p:cNvSpPr txBox="1">
            <a:spLocks/>
          </p:cNvSpPr>
          <p:nvPr/>
        </p:nvSpPr>
        <p:spPr>
          <a:xfrm>
            <a:off x="8156350" y="484632"/>
            <a:ext cx="3544035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b="1"/>
              <a:t>Switch-board detection and Measuring its dimensions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33AA7-D417-45D2-B4CC-B0A791C395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224" b="11092"/>
          <a:stretch/>
        </p:blipFill>
        <p:spPr>
          <a:xfrm>
            <a:off x="633999" y="735722"/>
            <a:ext cx="6882269" cy="53968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268D03-2C04-4466-9197-03DE9956E207}"/>
              </a:ext>
            </a:extLst>
          </p:cNvPr>
          <p:cNvSpPr txBox="1">
            <a:spLocks/>
          </p:cNvSpPr>
          <p:nvPr/>
        </p:nvSpPr>
        <p:spPr>
          <a:xfrm>
            <a:off x="8156351" y="2121408"/>
            <a:ext cx="354403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 switch board is not detected as from our object classification using AWS, we used Template matching technique to find it in the picture.</a:t>
            </a:r>
          </a:p>
          <a:p>
            <a:r>
              <a:rPr lang="en-US" sz="1600" dirty="0"/>
              <a:t>The bounding box is drawn in the original picture where image is matched.</a:t>
            </a:r>
          </a:p>
          <a:p>
            <a:r>
              <a:rPr lang="en-US" sz="1600" dirty="0"/>
              <a:t>The dimensions height and width of bounding box are taken as reference height and width.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29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1D59A4-4BD1-4A2F-B5CB-19124C4C4D44}"/>
              </a:ext>
            </a:extLst>
          </p:cNvPr>
          <p:cNvSpPr txBox="1">
            <a:spLocks/>
          </p:cNvSpPr>
          <p:nvPr/>
        </p:nvSpPr>
        <p:spPr>
          <a:xfrm>
            <a:off x="4970109" y="484632"/>
            <a:ext cx="6730277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dirty="0" err="1"/>
              <a:t>LIne</a:t>
            </a:r>
            <a:r>
              <a:rPr lang="en-US" sz="3400" b="1" dirty="0"/>
              <a:t> detection for HEIGHT and width of a room and its dimensions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4040C-66B0-43C3-BC71-58862FA267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85" t="4148" r="22383" b="9332"/>
          <a:stretch/>
        </p:blipFill>
        <p:spPr>
          <a:xfrm>
            <a:off x="333075" y="274320"/>
            <a:ext cx="3983920" cy="3074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D2AB0-ED1C-4BA0-BBA0-8AD38B4B68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33" t="2148" r="20833" b="9777"/>
          <a:stretch/>
        </p:blipFill>
        <p:spPr>
          <a:xfrm>
            <a:off x="333075" y="3509433"/>
            <a:ext cx="3983920" cy="30742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268D03-2C04-4466-9197-03DE9956E207}"/>
              </a:ext>
            </a:extLst>
          </p:cNvPr>
          <p:cNvSpPr txBox="1">
            <a:spLocks/>
          </p:cNvSpPr>
          <p:nvPr/>
        </p:nvSpPr>
        <p:spPr>
          <a:xfrm>
            <a:off x="4970109" y="2121408"/>
            <a:ext cx="673027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First Canny Edge Detection used to form a outline of the room</a:t>
            </a:r>
          </a:p>
          <a:p>
            <a:r>
              <a:rPr lang="en-US" sz="1800" dirty="0"/>
              <a:t>Then Hough transformation is used to get height and width as output lines</a:t>
            </a:r>
          </a:p>
          <a:p>
            <a:r>
              <a:rPr lang="en-US" sz="1800" dirty="0"/>
              <a:t>The dimensions height and width of a room in pixels are measured by taking the length of the line-segment.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1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675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Adobe Myungjo Std M</vt:lpstr>
      <vt:lpstr>Arial</vt:lpstr>
      <vt:lpstr>Arial Rounded MT Bold</vt:lpstr>
      <vt:lpstr>Calibri</vt:lpstr>
      <vt:lpstr>Rockwell</vt:lpstr>
      <vt:lpstr>Rockwell Condensed</vt:lpstr>
      <vt:lpstr>Rockwell Extra Bold</vt:lpstr>
      <vt:lpstr>Wingdings</vt:lpstr>
      <vt:lpstr>Wood Type</vt:lpstr>
      <vt:lpstr>Space Jam</vt:lpstr>
      <vt:lpstr>Classification</vt:lpstr>
      <vt:lpstr>AWS Python Code snippet</vt:lpstr>
      <vt:lpstr>Edge Detection</vt:lpstr>
      <vt:lpstr>Canny EDGE DETECTION</vt:lpstr>
      <vt:lpstr>Dimensionality</vt:lpstr>
      <vt:lpstr>Bounding box computation for objects found</vt:lpstr>
      <vt:lpstr>PowerPoint Presentation</vt:lpstr>
      <vt:lpstr>PowerPoint Presentation</vt:lpstr>
      <vt:lpstr>Pixel to world co-ordinates Mapping</vt:lpstr>
      <vt:lpstr>Results for a single Room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Jam</dc:title>
  <dc:creator>Srilekha Divyakolu</dc:creator>
  <cp:lastModifiedBy>Srilekha Divyakolu</cp:lastModifiedBy>
  <cp:revision>9</cp:revision>
  <dcterms:created xsi:type="dcterms:W3CDTF">2018-11-28T07:09:34Z</dcterms:created>
  <dcterms:modified xsi:type="dcterms:W3CDTF">2018-12-07T06:22:51Z</dcterms:modified>
</cp:coreProperties>
</file>